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67" r:id="rId2"/>
    <p:sldId id="268" r:id="rId3"/>
    <p:sldId id="277" r:id="rId4"/>
    <p:sldId id="278" r:id="rId5"/>
    <p:sldId id="279" r:id="rId6"/>
    <p:sldId id="280" r:id="rId7"/>
    <p:sldId id="269" r:id="rId8"/>
    <p:sldId id="271" r:id="rId9"/>
    <p:sldId id="270" r:id="rId10"/>
    <p:sldId id="272" r:id="rId11"/>
    <p:sldId id="273" r:id="rId12"/>
    <p:sldId id="274" r:id="rId13"/>
    <p:sldId id="275" r:id="rId14"/>
    <p:sldId id="276" r:id="rId15"/>
    <p:sldId id="256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6" r:id="rId24"/>
    <p:sldId id="264" r:id="rId25"/>
    <p:sldId id="26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2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4A082-BA01-DC42-9430-DA5C415085C7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86475-BA11-B244-9B9B-55AAB2CA6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5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FCD1B-005F-48CB-BEDD-2E8B7B8CBCEA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0BDA8E-DD20-42D9-AFAF-FD2014F6DF4B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BB51F9-D7C4-47A5-A902-0B794E55B6EB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C41F8C-662D-4DBB-A5DA-E50B117E8947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86475-BA11-B244-9B9B-55AAB2CA60A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3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5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9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7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4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8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2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5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8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57B85-CE00-654B-99F4-E78CCF6D769B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E7C7-C69B-D143-8AF9-321C79C4E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0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sustainable development?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Yuerlita</a:t>
            </a:r>
            <a:r>
              <a:rPr lang="en-US" dirty="0" smtClean="0"/>
              <a:t>, </a:t>
            </a:r>
            <a:r>
              <a:rPr lang="en-US" dirty="0" err="1"/>
              <a:t>P</a:t>
            </a:r>
            <a:r>
              <a:rPr lang="en-US" dirty="0" err="1" smtClean="0"/>
              <a:t>h.D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33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Sustainable Development: </a:t>
            </a:r>
            <a:r>
              <a:rPr lang="en-US" sz="5400" dirty="0" smtClean="0">
                <a:solidFill>
                  <a:srgbClr val="FF0000"/>
                </a:solidFill>
              </a:rPr>
              <a:t>Process or End Results ??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53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Sustainable Development: process or end results 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sustainable development a kind of guiding principle? Or rather a concrete goal or set of goals that can be measured, evaluated and deemed “achieved”?</a:t>
            </a:r>
          </a:p>
          <a:p>
            <a:r>
              <a:rPr lang="en-US" dirty="0" err="1" smtClean="0"/>
              <a:t>Brundtland</a:t>
            </a:r>
            <a:r>
              <a:rPr lang="en-US" dirty="0" smtClean="0"/>
              <a:t> report: </a:t>
            </a:r>
            <a:r>
              <a:rPr lang="en-US" dirty="0"/>
              <a:t>“</a:t>
            </a:r>
            <a:r>
              <a:rPr lang="en-US" dirty="0" smtClean="0"/>
              <a:t>sustainable development </a:t>
            </a:r>
            <a:r>
              <a:rPr lang="en-US" dirty="0"/>
              <a:t>is not a </a:t>
            </a:r>
            <a:r>
              <a:rPr lang="en-US" dirty="0" smtClean="0"/>
              <a:t>fixed </a:t>
            </a:r>
            <a:r>
              <a:rPr lang="en-US" dirty="0"/>
              <a:t>state of harmony but rather a </a:t>
            </a:r>
            <a:r>
              <a:rPr lang="en-US" dirty="0" smtClean="0"/>
              <a:t>process of </a:t>
            </a:r>
            <a:r>
              <a:rPr lang="en-US" dirty="0"/>
              <a:t>change…”</a:t>
            </a:r>
          </a:p>
        </p:txBody>
      </p:sp>
    </p:spTree>
    <p:extLst>
      <p:ext uri="{BB962C8B-B14F-4D97-AF65-F5344CB8AC3E}">
        <p14:creationId xmlns:p14="http://schemas.microsoft.com/office/powerpoint/2010/main" val="3051263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27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Sustainable development is therefore: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20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</a:rPr>
              <a:t>conceptual framework</a:t>
            </a:r>
            <a:r>
              <a:rPr lang="en-US" dirty="0"/>
              <a:t>: a way of changing the </a:t>
            </a:r>
            <a:r>
              <a:rPr lang="en-US" dirty="0" smtClean="0"/>
              <a:t>predominant world </a:t>
            </a:r>
            <a:r>
              <a:rPr lang="en-US" dirty="0"/>
              <a:t>view to one that is more holistic and balanced;</a:t>
            </a:r>
          </a:p>
          <a:p>
            <a:r>
              <a:rPr lang="en-US" dirty="0">
                <a:solidFill>
                  <a:srgbClr val="FF0000"/>
                </a:solidFill>
              </a:rPr>
              <a:t>a process</a:t>
            </a:r>
            <a:r>
              <a:rPr lang="en-US" dirty="0"/>
              <a:t>: a way of applying the principles of integration – </a:t>
            </a:r>
            <a:r>
              <a:rPr lang="en-US" dirty="0" smtClean="0"/>
              <a:t>across space </a:t>
            </a:r>
            <a:r>
              <a:rPr lang="en-US" dirty="0"/>
              <a:t>and time – to all decisions; and</a:t>
            </a:r>
          </a:p>
          <a:p>
            <a:r>
              <a:rPr lang="en-US" dirty="0">
                <a:solidFill>
                  <a:srgbClr val="FF0000"/>
                </a:solidFill>
              </a:rPr>
              <a:t>an end goal</a:t>
            </a:r>
            <a:r>
              <a:rPr lang="en-US" dirty="0"/>
              <a:t>: identifying and </a:t>
            </a:r>
            <a:r>
              <a:rPr lang="en-US" dirty="0" smtClean="0"/>
              <a:t>fixing </a:t>
            </a:r>
            <a:r>
              <a:rPr lang="en-US" dirty="0"/>
              <a:t>the </a:t>
            </a:r>
            <a:r>
              <a:rPr lang="en-US" dirty="0" smtClean="0"/>
              <a:t>specific </a:t>
            </a:r>
            <a:r>
              <a:rPr lang="en-US" dirty="0"/>
              <a:t>problems </a:t>
            </a:r>
            <a:r>
              <a:rPr lang="en-US" dirty="0" smtClean="0"/>
              <a:t>of resource </a:t>
            </a:r>
            <a:r>
              <a:rPr lang="en-US" dirty="0"/>
              <a:t>depletion, health care, social exclusion, poverty</a:t>
            </a:r>
            <a:r>
              <a:rPr lang="en-US" dirty="0" smtClean="0"/>
              <a:t>, unemployment</a:t>
            </a:r>
            <a:r>
              <a:rPr lang="en-US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363468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338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Sustainable development: </a:t>
            </a:r>
            <a:r>
              <a:rPr lang="en-US" sz="5400" dirty="0" smtClean="0">
                <a:solidFill>
                  <a:srgbClr val="FF0000"/>
                </a:solidFill>
              </a:rPr>
              <a:t>easier said than done??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61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Sustainable development:</a:t>
            </a:r>
            <a:br>
              <a:rPr lang="en-US" dirty="0" smtClean="0"/>
            </a:br>
            <a:r>
              <a:rPr lang="en-US" dirty="0" smtClean="0"/>
              <a:t> easier said than done??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vastness </a:t>
            </a:r>
            <a:r>
              <a:rPr lang="en-US" dirty="0"/>
              <a:t>of </a:t>
            </a:r>
            <a:r>
              <a:rPr lang="en-US" dirty="0" smtClean="0"/>
              <a:t>the topic</a:t>
            </a:r>
            <a:r>
              <a:rPr lang="en-US" dirty="0"/>
              <a:t>. Taking into account the economic, social and </a:t>
            </a:r>
            <a:r>
              <a:rPr lang="en-US" dirty="0" smtClean="0"/>
              <a:t>environmental aspects </a:t>
            </a:r>
            <a:r>
              <a:rPr lang="en-US" dirty="0"/>
              <a:t>of development can ultimately </a:t>
            </a:r>
            <a:r>
              <a:rPr lang="en-US" dirty="0" smtClean="0"/>
              <a:t>include a </a:t>
            </a:r>
            <a:r>
              <a:rPr lang="en-US" dirty="0"/>
              <a:t>wide variety </a:t>
            </a:r>
            <a:r>
              <a:rPr lang="en-US" dirty="0" smtClean="0"/>
              <a:t>of concepts</a:t>
            </a:r>
            <a:r>
              <a:rPr lang="en-US" dirty="0"/>
              <a:t>, policies and </a:t>
            </a:r>
            <a:r>
              <a:rPr lang="en-US" dirty="0" smtClean="0"/>
              <a:t>projects</a:t>
            </a:r>
          </a:p>
          <a:p>
            <a:r>
              <a:rPr lang="en-US" dirty="0"/>
              <a:t>the concept of </a:t>
            </a:r>
            <a:r>
              <a:rPr lang="en-US" dirty="0" smtClean="0"/>
              <a:t>sustainable development </a:t>
            </a:r>
            <a:r>
              <a:rPr lang="en-US" dirty="0"/>
              <a:t>has not yet translated into widespread changes </a:t>
            </a:r>
            <a:r>
              <a:rPr lang="en-US" dirty="0" smtClean="0"/>
              <a:t>in either behaviors </a:t>
            </a:r>
            <a:r>
              <a:rPr lang="en-US" dirty="0"/>
              <a:t>or </a:t>
            </a:r>
            <a:r>
              <a:rPr lang="en-US" dirty="0" smtClean="0"/>
              <a:t>policy</a:t>
            </a:r>
          </a:p>
          <a:p>
            <a:r>
              <a:rPr lang="en-US" dirty="0"/>
              <a:t>the ever-increasing number of individuals, businesses </a:t>
            </a:r>
            <a:r>
              <a:rPr lang="en-US" dirty="0" smtClean="0"/>
              <a:t>and governments </a:t>
            </a:r>
            <a:r>
              <a:rPr lang="en-US" dirty="0"/>
              <a:t>who make planning decisions within a </a:t>
            </a:r>
            <a:r>
              <a:rPr lang="en-US" dirty="0" smtClean="0"/>
              <a:t>sustainable development </a:t>
            </a:r>
            <a:r>
              <a:rPr lang="en-US" dirty="0"/>
              <a:t>framework, we ensure ourselves and our children </a:t>
            </a:r>
            <a:r>
              <a:rPr lang="en-US" dirty="0" smtClean="0"/>
              <a:t>a brighter </a:t>
            </a:r>
            <a:r>
              <a:rPr lang="en-US" dirty="0"/>
              <a:t>future.</a:t>
            </a:r>
          </a:p>
        </p:txBody>
      </p:sp>
    </p:spTree>
    <p:extLst>
      <p:ext uri="{BB962C8B-B14F-4D97-AF65-F5344CB8AC3E}">
        <p14:creationId xmlns:p14="http://schemas.microsoft.com/office/powerpoint/2010/main" val="2951475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Sustainable Development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9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we count and 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Challenge: define best </a:t>
            </a:r>
            <a:r>
              <a:rPr lang="en-US" dirty="0"/>
              <a:t>indicators to measure sustainability </a:t>
            </a:r>
            <a:r>
              <a:rPr lang="en-US" dirty="0" smtClean="0"/>
              <a:t>or progress of sustainable development </a:t>
            </a:r>
          </a:p>
          <a:p>
            <a:r>
              <a:rPr lang="en-US" dirty="0" smtClean="0"/>
              <a:t>An indicator:</a:t>
            </a:r>
          </a:p>
          <a:p>
            <a:pPr lvl="1"/>
            <a:r>
              <a:rPr lang="en-US" dirty="0"/>
              <a:t>measure that provides information on </a:t>
            </a:r>
            <a:r>
              <a:rPr lang="en-US" dirty="0" smtClean="0"/>
              <a:t>the state </a:t>
            </a:r>
            <a:r>
              <a:rPr lang="en-US" dirty="0"/>
              <a:t>of, or change in, a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snapshot of how </a:t>
            </a:r>
            <a:r>
              <a:rPr lang="en-US" dirty="0"/>
              <a:t>we are doing at a given point in time relative to what </a:t>
            </a:r>
            <a:r>
              <a:rPr lang="en-US" dirty="0" smtClean="0"/>
              <a:t>we’ve decided </a:t>
            </a:r>
            <a:r>
              <a:rPr lang="en-US" dirty="0"/>
              <a:t>is </a:t>
            </a:r>
            <a:r>
              <a:rPr lang="en-US" dirty="0" smtClean="0"/>
              <a:t>important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ovide</a:t>
            </a:r>
            <a:r>
              <a:rPr lang="en-US" dirty="0" smtClean="0"/>
              <a:t> </a:t>
            </a:r>
            <a:r>
              <a:rPr lang="en-US" dirty="0"/>
              <a:t>feedback on </a:t>
            </a:r>
            <a:r>
              <a:rPr lang="en-US" dirty="0" smtClean="0"/>
              <a:t>the effects </a:t>
            </a:r>
            <a:r>
              <a:rPr lang="en-US" dirty="0"/>
              <a:t>of our actions and government </a:t>
            </a:r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to be able to adapt to the changing conditions and the </a:t>
            </a:r>
            <a:r>
              <a:rPr lang="en-US" dirty="0" smtClean="0"/>
              <a:t>content of </a:t>
            </a:r>
            <a:r>
              <a:rPr lang="en-US" dirty="0"/>
              <a:t>policy</a:t>
            </a:r>
          </a:p>
        </p:txBody>
      </p:sp>
    </p:spTree>
    <p:extLst>
      <p:ext uri="{BB962C8B-B14F-4D97-AF65-F5344CB8AC3E}">
        <p14:creationId xmlns:p14="http://schemas.microsoft.com/office/powerpoint/2010/main" val="207676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sustainable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21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Possible?? Impossible??</a:t>
            </a:r>
          </a:p>
          <a:p>
            <a:r>
              <a:rPr lang="en-US" dirty="0"/>
              <a:t>so vast and the </a:t>
            </a:r>
            <a:r>
              <a:rPr lang="en-US" dirty="0" smtClean="0"/>
              <a:t>influences </a:t>
            </a:r>
            <a:r>
              <a:rPr lang="en-US" dirty="0"/>
              <a:t>so many </a:t>
            </a:r>
            <a:r>
              <a:rPr lang="en-US" dirty="0" smtClean="0"/>
              <a:t>–climate </a:t>
            </a:r>
            <a:r>
              <a:rPr lang="en-US" dirty="0"/>
              <a:t>change and child care, business ethics, government </a:t>
            </a:r>
            <a:r>
              <a:rPr lang="en-US" dirty="0" smtClean="0"/>
              <a:t>policy,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Sustainable development </a:t>
            </a:r>
            <a:r>
              <a:rPr lang="en-US" dirty="0"/>
              <a:t>involves economic, social and </a:t>
            </a:r>
            <a:r>
              <a:rPr lang="en-US" dirty="0" smtClean="0"/>
              <a:t>environmental variables</a:t>
            </a:r>
          </a:p>
          <a:p>
            <a:pPr lvl="1"/>
            <a:r>
              <a:rPr lang="en-US" dirty="0" smtClean="0"/>
              <a:t>Economic: GNP and productivity</a:t>
            </a:r>
          </a:p>
          <a:p>
            <a:pPr lvl="1"/>
            <a:r>
              <a:rPr lang="en-US" dirty="0" smtClean="0"/>
              <a:t>Environment: </a:t>
            </a:r>
            <a:r>
              <a:rPr lang="en-US" dirty="0"/>
              <a:t>water consumption and polluting </a:t>
            </a:r>
            <a:r>
              <a:rPr lang="en-US" dirty="0" smtClean="0"/>
              <a:t>emissions</a:t>
            </a:r>
          </a:p>
          <a:p>
            <a:pPr lvl="1"/>
            <a:r>
              <a:rPr lang="en-US" dirty="0" smtClean="0"/>
              <a:t>Social: </a:t>
            </a:r>
            <a:r>
              <a:rPr lang="en-US" dirty="0"/>
              <a:t>life expectancy and </a:t>
            </a:r>
            <a:r>
              <a:rPr lang="en-US" dirty="0" smtClean="0"/>
              <a:t>educational attainment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sustainable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which indicators are the most important </a:t>
            </a:r>
            <a:r>
              <a:rPr lang="en-US" dirty="0" smtClean="0"/>
              <a:t>to sustainable </a:t>
            </a:r>
            <a:r>
              <a:rPr lang="en-US" dirty="0"/>
              <a:t>development</a:t>
            </a:r>
            <a:r>
              <a:rPr lang="en-US" dirty="0" smtClean="0"/>
              <a:t>?</a:t>
            </a:r>
          </a:p>
          <a:p>
            <a:r>
              <a:rPr lang="en-US" dirty="0"/>
              <a:t>A range of indicators can be used to compare the </a:t>
            </a:r>
            <a:r>
              <a:rPr lang="en-US" dirty="0" smtClean="0"/>
              <a:t>relative  situations </a:t>
            </a:r>
            <a:r>
              <a:rPr lang="en-US" dirty="0"/>
              <a:t>of countries, assess their strengths and weaknesses </a:t>
            </a:r>
            <a:r>
              <a:rPr lang="en-US" dirty="0" smtClean="0"/>
              <a:t>and identify </a:t>
            </a:r>
            <a:r>
              <a:rPr lang="en-US" dirty="0"/>
              <a:t>domains where policy intervention is required. It </a:t>
            </a:r>
            <a:r>
              <a:rPr lang="en-US" dirty="0" smtClean="0"/>
              <a:t>would be </a:t>
            </a:r>
            <a:r>
              <a:rPr lang="en-US" dirty="0"/>
              <a:t>much easier to have one list of indicators for everyone, </a:t>
            </a:r>
            <a:r>
              <a:rPr lang="en-US" dirty="0" smtClean="0"/>
              <a:t>allowing quick </a:t>
            </a:r>
            <a:r>
              <a:rPr lang="en-US" dirty="0"/>
              <a:t>comparisons among different places and across </a:t>
            </a:r>
            <a:r>
              <a:rPr lang="en-US" dirty="0" smtClean="0"/>
              <a:t>time</a:t>
            </a:r>
            <a:endParaRPr lang="en-US" dirty="0"/>
          </a:p>
          <a:p>
            <a:r>
              <a:rPr lang="en-US" dirty="0" smtClean="0"/>
              <a:t>But</a:t>
            </a:r>
            <a:r>
              <a:rPr lang="is-IS" dirty="0" smtClean="0"/>
              <a:t>…..</a:t>
            </a:r>
            <a:r>
              <a:rPr lang="en-US" dirty="0" smtClean="0"/>
              <a:t> this </a:t>
            </a:r>
            <a:r>
              <a:rPr lang="en-US" dirty="0"/>
              <a:t>is not so simple: what matters in California is not an </a:t>
            </a:r>
            <a:r>
              <a:rPr lang="en-US" dirty="0" smtClean="0"/>
              <a:t>exact match </a:t>
            </a:r>
            <a:r>
              <a:rPr lang="en-US" dirty="0"/>
              <a:t>to what matters in Helsinki or </a:t>
            </a:r>
            <a:r>
              <a:rPr lang="en-US" dirty="0" smtClean="0"/>
              <a:t>Bangalore or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3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However, common </a:t>
            </a:r>
            <a:r>
              <a:rPr lang="en-US" dirty="0"/>
              <a:t>indicators are needed if countries or </a:t>
            </a:r>
            <a:r>
              <a:rPr lang="en-US" dirty="0" smtClean="0"/>
              <a:t>localities want </a:t>
            </a:r>
            <a:r>
              <a:rPr lang="en-US" dirty="0"/>
              <a:t>to compare their progress on sustainable development </a:t>
            </a:r>
            <a:r>
              <a:rPr lang="en-US" dirty="0" smtClean="0"/>
              <a:t>with others</a:t>
            </a:r>
            <a:r>
              <a:rPr lang="en-US" dirty="0"/>
              <a:t>. From this, they can learn what works and what </a:t>
            </a:r>
            <a:r>
              <a:rPr lang="en-US" dirty="0" smtClean="0"/>
              <a:t>doesn’t work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why, as measurement of sustainable </a:t>
            </a:r>
            <a:r>
              <a:rPr lang="en-US" dirty="0" smtClean="0"/>
              <a:t>development has </a:t>
            </a:r>
            <a:r>
              <a:rPr lang="en-US" dirty="0"/>
              <a:t>evolved, many local, national and supra-national bodies </a:t>
            </a:r>
            <a:r>
              <a:rPr lang="en-US" dirty="0" smtClean="0"/>
              <a:t>such as </a:t>
            </a:r>
            <a:r>
              <a:rPr lang="en-US" dirty="0"/>
              <a:t>the United Nations and the European Union have developed </a:t>
            </a:r>
            <a:r>
              <a:rPr lang="en-US" dirty="0" smtClean="0"/>
              <a:t>and refined </a:t>
            </a:r>
            <a:r>
              <a:rPr lang="en-US" dirty="0"/>
              <a:t>sets of indicators.</a:t>
            </a:r>
          </a:p>
        </p:txBody>
      </p:sp>
    </p:spTree>
    <p:extLst>
      <p:ext uri="{BB962C8B-B14F-4D97-AF65-F5344CB8AC3E}">
        <p14:creationId xmlns:p14="http://schemas.microsoft.com/office/powerpoint/2010/main" val="2970220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Sustainable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Development: the act or process of developing; growth; progress</a:t>
            </a:r>
            <a:r>
              <a:rPr lang="en-US" dirty="0" smtClean="0"/>
              <a:t>.</a:t>
            </a:r>
          </a:p>
          <a:p>
            <a:r>
              <a:rPr lang="en-US" dirty="0"/>
              <a:t>Sustainable development: development that meets the needs of </a:t>
            </a:r>
            <a:r>
              <a:rPr lang="en-US" dirty="0" smtClean="0"/>
              <a:t>the present </a:t>
            </a:r>
            <a:r>
              <a:rPr lang="en-US" dirty="0"/>
              <a:t>without compromising the ability of future generations to </a:t>
            </a:r>
            <a:r>
              <a:rPr lang="en-US" dirty="0" smtClean="0"/>
              <a:t>meet their </a:t>
            </a:r>
            <a:r>
              <a:rPr lang="en-US" dirty="0"/>
              <a:t>own needs</a:t>
            </a:r>
            <a:r>
              <a:rPr lang="en-US" dirty="0" smtClean="0"/>
              <a:t>.</a:t>
            </a:r>
          </a:p>
          <a:p>
            <a:r>
              <a:rPr lang="en-US" dirty="0"/>
              <a:t>UN General Assembly explicitly called </a:t>
            </a:r>
            <a:r>
              <a:rPr lang="en-US" dirty="0" smtClean="0"/>
              <a:t>attention to </a:t>
            </a:r>
            <a:r>
              <a:rPr lang="en-US" dirty="0"/>
              <a:t>two important ideas:</a:t>
            </a:r>
          </a:p>
          <a:p>
            <a:pPr lvl="1"/>
            <a:r>
              <a:rPr lang="en-US" dirty="0"/>
              <a:t>The well-being of the environment, of economies and of </a:t>
            </a:r>
            <a:r>
              <a:rPr lang="en-US" dirty="0" smtClean="0"/>
              <a:t>people is </a:t>
            </a:r>
            <a:r>
              <a:rPr lang="en-US" dirty="0"/>
              <a:t>inextricably </a:t>
            </a:r>
            <a:r>
              <a:rPr lang="en-US" dirty="0" smtClean="0"/>
              <a:t>linked.</a:t>
            </a:r>
          </a:p>
          <a:p>
            <a:pPr lvl="1"/>
            <a:r>
              <a:rPr lang="en-US" dirty="0" smtClean="0"/>
              <a:t>Sustainable </a:t>
            </a:r>
            <a:r>
              <a:rPr lang="en-US" dirty="0"/>
              <a:t>development involves co-operation on a </a:t>
            </a:r>
            <a:r>
              <a:rPr lang="en-US" dirty="0" smtClean="0"/>
              <a:t>global scale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2714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capital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idea of sustainable development -----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linkage </a:t>
            </a:r>
            <a:r>
              <a:rPr lang="en-US" dirty="0" smtClean="0">
                <a:solidFill>
                  <a:srgbClr val="FF0000"/>
                </a:solidFill>
              </a:rPr>
              <a:t>between the </a:t>
            </a:r>
            <a:r>
              <a:rPr lang="en-US" dirty="0">
                <a:solidFill>
                  <a:srgbClr val="FF0000"/>
                </a:solidFill>
              </a:rPr>
              <a:t>well-being of the current generation and the well-being </a:t>
            </a:r>
            <a:r>
              <a:rPr lang="en-US" dirty="0" smtClean="0">
                <a:solidFill>
                  <a:srgbClr val="FF0000"/>
                </a:solidFill>
              </a:rPr>
              <a:t>of future generations.</a:t>
            </a:r>
          </a:p>
          <a:p>
            <a:r>
              <a:rPr lang="en-US" dirty="0" smtClean="0"/>
              <a:t>Capital approach: capital </a:t>
            </a:r>
            <a:r>
              <a:rPr lang="en-US" dirty="0"/>
              <a:t>is a stock that </a:t>
            </a:r>
            <a:r>
              <a:rPr lang="en-US" dirty="0" smtClean="0"/>
              <a:t>is used </a:t>
            </a:r>
            <a:r>
              <a:rPr lang="en-US" dirty="0"/>
              <a:t>in production over several </a:t>
            </a:r>
            <a:r>
              <a:rPr lang="en-US" dirty="0" smtClean="0"/>
              <a:t>years</a:t>
            </a:r>
          </a:p>
          <a:p>
            <a:r>
              <a:rPr lang="en-US" dirty="0"/>
              <a:t>The concept of capital </a:t>
            </a:r>
            <a:r>
              <a:rPr lang="en-US" dirty="0" smtClean="0"/>
              <a:t>can also </a:t>
            </a:r>
            <a:r>
              <a:rPr lang="en-US" dirty="0"/>
              <a:t>be applied to sustainability, </a:t>
            </a:r>
            <a:r>
              <a:rPr lang="en-US" dirty="0">
                <a:solidFill>
                  <a:srgbClr val="FF0000"/>
                </a:solidFill>
              </a:rPr>
              <a:t>allowing us to measure all </a:t>
            </a:r>
            <a:r>
              <a:rPr lang="en-US" dirty="0" smtClean="0">
                <a:solidFill>
                  <a:srgbClr val="FF0000"/>
                </a:solidFill>
              </a:rPr>
              <a:t>types of </a:t>
            </a:r>
            <a:r>
              <a:rPr lang="en-US" dirty="0">
                <a:solidFill>
                  <a:srgbClr val="FF0000"/>
                </a:solidFill>
              </a:rPr>
              <a:t>wealth that contribute to well-being </a:t>
            </a:r>
            <a:r>
              <a:rPr lang="en-US" dirty="0" smtClean="0">
                <a:solidFill>
                  <a:srgbClr val="FF0000"/>
                </a:solidFill>
              </a:rPr>
              <a:t>more comprehensively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65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emphasizes </a:t>
            </a:r>
            <a:r>
              <a:rPr lang="en-US" dirty="0"/>
              <a:t>the need to focus on </a:t>
            </a:r>
            <a:r>
              <a:rPr lang="en-US" dirty="0" smtClean="0"/>
              <a:t>the long</a:t>
            </a:r>
            <a:r>
              <a:rPr lang="en-US" dirty="0"/>
              <a:t>-term determinants of development not to the exclusion </a:t>
            </a:r>
            <a:r>
              <a:rPr lang="en-US" dirty="0" smtClean="0"/>
              <a:t>of current </a:t>
            </a:r>
            <a:r>
              <a:rPr lang="en-US" dirty="0"/>
              <a:t>needs, but rather according to a principle of </a:t>
            </a:r>
            <a:r>
              <a:rPr lang="en-US" dirty="0" smtClean="0"/>
              <a:t>sustainability: development </a:t>
            </a:r>
            <a:r>
              <a:rPr lang="en-US" dirty="0"/>
              <a:t>that can be continued into the future. </a:t>
            </a:r>
            <a:endParaRPr lang="en-US" dirty="0" smtClean="0"/>
          </a:p>
          <a:p>
            <a:r>
              <a:rPr lang="en-US" dirty="0" smtClean="0"/>
              <a:t>This approach allows </a:t>
            </a:r>
            <a:r>
              <a:rPr lang="en-US" dirty="0"/>
              <a:t>us to discuss and evaluate how what we do now will </a:t>
            </a:r>
            <a:r>
              <a:rPr lang="en-US" dirty="0" smtClean="0"/>
              <a:t>work in </a:t>
            </a:r>
            <a:r>
              <a:rPr lang="en-US" dirty="0"/>
              <a:t>the very near, medium and long-term, and how to talk </a:t>
            </a:r>
            <a:r>
              <a:rPr lang="en-US" dirty="0" smtClean="0"/>
              <a:t>about whether </a:t>
            </a:r>
            <a:r>
              <a:rPr lang="en-US" dirty="0"/>
              <a:t>or not there is “progress”, “regression” or “stagnation”.</a:t>
            </a:r>
          </a:p>
        </p:txBody>
      </p:sp>
    </p:spTree>
    <p:extLst>
      <p:ext uri="{BB962C8B-B14F-4D97-AF65-F5344CB8AC3E}">
        <p14:creationId xmlns:p14="http://schemas.microsoft.com/office/powerpoint/2010/main" val="176160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financial </a:t>
            </a:r>
            <a:r>
              <a:rPr lang="en-US" dirty="0"/>
              <a:t>capital like stocks, bonds and currency deposits;</a:t>
            </a:r>
          </a:p>
          <a:p>
            <a:r>
              <a:rPr lang="en-US" dirty="0"/>
              <a:t>produced capital like machinery, buildings, </a:t>
            </a:r>
            <a:r>
              <a:rPr lang="en-US" dirty="0" smtClean="0"/>
              <a:t>telecommunication and </a:t>
            </a:r>
            <a:r>
              <a:rPr lang="en-US" dirty="0"/>
              <a:t>other types of infrastructure</a:t>
            </a:r>
            <a:r>
              <a:rPr lang="en-US" dirty="0" smtClean="0"/>
              <a:t>;</a:t>
            </a:r>
          </a:p>
          <a:p>
            <a:r>
              <a:rPr lang="en-US" dirty="0"/>
              <a:t>natural capital in the form of natural resources, land </a:t>
            </a:r>
            <a:r>
              <a:rPr lang="en-US" dirty="0" smtClean="0"/>
              <a:t>and ecosystems </a:t>
            </a:r>
            <a:r>
              <a:rPr lang="en-US" dirty="0"/>
              <a:t>providing services like waste absorption;</a:t>
            </a:r>
          </a:p>
          <a:p>
            <a:r>
              <a:rPr lang="en-US" dirty="0"/>
              <a:t>human capital in the form of an educated and healthy workforce;</a:t>
            </a:r>
          </a:p>
          <a:p>
            <a:r>
              <a:rPr lang="en-US" dirty="0"/>
              <a:t>social capital in the form of social networks and institutions.</a:t>
            </a:r>
          </a:p>
        </p:txBody>
      </p:sp>
    </p:spTree>
    <p:extLst>
      <p:ext uri="{BB962C8B-B14F-4D97-AF65-F5344CB8AC3E}">
        <p14:creationId xmlns:p14="http://schemas.microsoft.com/office/powerpoint/2010/main" val="4176540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regulatory impact assessments, poverty </a:t>
            </a:r>
            <a:r>
              <a:rPr lang="en-US" dirty="0" smtClean="0"/>
              <a:t>impact assessments</a:t>
            </a:r>
            <a:r>
              <a:rPr lang="en-US" dirty="0"/>
              <a:t>, environmental impact assessments and </a:t>
            </a:r>
            <a:r>
              <a:rPr lang="en-US" dirty="0" smtClean="0"/>
              <a:t>strategic environmental assessments</a:t>
            </a:r>
          </a:p>
          <a:p>
            <a:r>
              <a:rPr lang="en-US" dirty="0" smtClean="0"/>
              <a:t>sustainability </a:t>
            </a:r>
            <a:r>
              <a:rPr lang="en-US" dirty="0"/>
              <a:t>impact </a:t>
            </a:r>
            <a:r>
              <a:rPr lang="en-US" dirty="0" smtClean="0"/>
              <a:t>assessments that </a:t>
            </a:r>
            <a:r>
              <a:rPr lang="en-US" dirty="0"/>
              <a:t>can be applied to policies, </a:t>
            </a:r>
            <a:r>
              <a:rPr lang="en-US" dirty="0" err="1"/>
              <a:t>programmes</a:t>
            </a:r>
            <a:r>
              <a:rPr lang="en-US" dirty="0"/>
              <a:t> or agreements; to </a:t>
            </a:r>
            <a:r>
              <a:rPr lang="en-US" dirty="0" smtClean="0"/>
              <a:t>the national</a:t>
            </a:r>
            <a:r>
              <a:rPr lang="en-US" dirty="0"/>
              <a:t>, regional or international levels; and to particular </a:t>
            </a:r>
            <a:r>
              <a:rPr lang="en-US" dirty="0" smtClean="0"/>
              <a:t>sectors of </a:t>
            </a:r>
            <a:r>
              <a:rPr lang="en-US" dirty="0"/>
              <a:t>the economy.</a:t>
            </a:r>
          </a:p>
        </p:txBody>
      </p:sp>
    </p:spTree>
    <p:extLst>
      <p:ext uri="{BB962C8B-B14F-4D97-AF65-F5344CB8AC3E}">
        <p14:creationId xmlns:p14="http://schemas.microsoft.com/office/powerpoint/2010/main" val="397405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challenges of sustainable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497"/>
            <a:ext cx="8229600" cy="4525963"/>
          </a:xfrm>
        </p:spPr>
        <p:txBody>
          <a:bodyPr/>
          <a:lstStyle/>
          <a:p>
            <a:r>
              <a:rPr lang="en-US" dirty="0" smtClean="0"/>
              <a:t>Instability, such as conflict between nations</a:t>
            </a:r>
          </a:p>
          <a:p>
            <a:r>
              <a:rPr lang="en-US" dirty="0" smtClean="0"/>
              <a:t>Implementation, such as ensuring </a:t>
            </a:r>
            <a:r>
              <a:rPr lang="en-US" dirty="0" err="1" smtClean="0"/>
              <a:t>programmes</a:t>
            </a:r>
            <a:r>
              <a:rPr lang="en-US" dirty="0" smtClean="0"/>
              <a:t> fit the local context </a:t>
            </a:r>
          </a:p>
          <a:p>
            <a:r>
              <a:rPr lang="en-US" dirty="0" smtClean="0"/>
              <a:t>Governance such as political will to transform development </a:t>
            </a:r>
            <a:r>
              <a:rPr lang="en-US" dirty="0" err="1" smtClean="0"/>
              <a:t>programmes</a:t>
            </a:r>
            <a:r>
              <a:rPr lang="en-US" dirty="0" smtClean="0"/>
              <a:t> into sustainable long term practices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8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</a:t>
            </a:r>
            <a:r>
              <a:rPr lang="id-ID" dirty="0" smtClean="0"/>
              <a:t>uatlah sebuah review: Tantangan </a:t>
            </a:r>
            <a:r>
              <a:rPr lang="id-ID" dirty="0"/>
              <a:t>pembangunan berkelanjutan (selected topic sesuai dengan minat/ rencana </a:t>
            </a:r>
            <a:r>
              <a:rPr lang="id-ID" dirty="0" smtClean="0"/>
              <a:t>riset masing-masing: </a:t>
            </a:r>
            <a:r>
              <a:rPr lang="id-ID" dirty="0"/>
              <a:t>iklim dan perubahan global, energi, sumberdaya air, populasi, pembangunan ekonomi, </a:t>
            </a:r>
            <a:r>
              <a:rPr lang="id-ID" dirty="0" smtClean="0"/>
              <a:t>dll</a:t>
            </a:r>
          </a:p>
          <a:p>
            <a:pPr lvl="0"/>
            <a:r>
              <a:rPr lang="en-US" dirty="0" smtClean="0"/>
              <a:t>R</a:t>
            </a:r>
            <a:r>
              <a:rPr lang="id-ID" dirty="0" smtClean="0"/>
              <a:t>esume article tentang pengukuran pembangunan berkelanjutan – case study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9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Pembangunan </a:t>
            </a:r>
            <a:r>
              <a:rPr lang="en-US" sz="48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Berkelanjutan</a:t>
            </a:r>
            <a:endParaRPr lang="en-US" sz="48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534400" cy="5029200"/>
          </a:xfrm>
        </p:spPr>
        <p:txBody>
          <a:bodyPr/>
          <a:lstStyle/>
          <a:p>
            <a:pPr marL="533400" indent="-533400" eaLnBrk="1" hangingPunct="1"/>
            <a:r>
              <a:rPr lang="en-US" sz="3200" smtClean="0">
                <a:latin typeface="Arial Narrow" pitchFamily="34" charset="0"/>
              </a:rPr>
              <a:t>Konsep pembangunan berkelanjutan dikembangkan sejak tahun 1970-an melalui serial dokumen:</a:t>
            </a:r>
            <a:endParaRPr lang="id-ID" sz="3200" smtClean="0">
              <a:latin typeface="Arial Narrow" pitchFamily="34" charset="0"/>
            </a:endParaRPr>
          </a:p>
          <a:p>
            <a:pPr marL="914400" lvl="1" indent="-457200" eaLnBrk="1" hangingPunct="1">
              <a:buSzTx/>
              <a:buFont typeface="Wingdings" pitchFamily="2" charset="2"/>
              <a:buAutoNum type="arabicPeriod"/>
            </a:pPr>
            <a:r>
              <a:rPr lang="id-ID" sz="2800" smtClean="0">
                <a:latin typeface="Arial Narrow" pitchFamily="34" charset="0"/>
              </a:rPr>
              <a:t>The world conservation strategy: IUCN, UNEP, WWF (1980)</a:t>
            </a:r>
          </a:p>
          <a:p>
            <a:pPr marL="1295400" lvl="2" indent="-381000" eaLnBrk="1" hangingPunct="1">
              <a:buFont typeface="Wingdings" pitchFamily="2" charset="2"/>
              <a:buChar char="§"/>
            </a:pPr>
            <a:r>
              <a:rPr lang="en-US" smtClean="0">
                <a:latin typeface="Arial Narrow" pitchFamily="34" charset="0"/>
              </a:rPr>
              <a:t>Tujuan: memelihara proses ekologi yang esensial dan sistem pendukung kehidupan, memelihara keragaman genetik dan penggunaannya secara berkelanjutan dan memelihara ekosistem itu sendiri.</a:t>
            </a:r>
            <a:endParaRPr lang="id-ID" smtClean="0">
              <a:latin typeface="Arial Narrow" pitchFamily="34" charset="0"/>
            </a:endParaRPr>
          </a:p>
          <a:p>
            <a:pPr marL="1295400" lvl="2" indent="-381000" eaLnBrk="1" hangingPunct="1">
              <a:buFont typeface="Wingdings" pitchFamily="2" charset="2"/>
              <a:buChar char="§"/>
            </a:pPr>
            <a:r>
              <a:rPr lang="id-ID" smtClean="0">
                <a:latin typeface="Arial Narrow" pitchFamily="34" charset="0"/>
              </a:rPr>
              <a:t>Statement: </a:t>
            </a:r>
            <a:r>
              <a:rPr lang="en-US" smtClean="0">
                <a:latin typeface="Arial Narrow" pitchFamily="34" charset="0"/>
              </a:rPr>
              <a:t>konservasi dan pembangunan mesti di integrasikan pada setiap tahap perencanaan. </a:t>
            </a:r>
            <a:endParaRPr lang="id-ID" smtClean="0">
              <a:latin typeface="Arial Narrow" pitchFamily="34" charset="0"/>
            </a:endParaRPr>
          </a:p>
        </p:txBody>
      </p:sp>
      <p:sp>
        <p:nvSpPr>
          <p:cNvPr id="13316" name="Line 3"/>
          <p:cNvSpPr>
            <a:spLocks noChangeShapeType="1"/>
          </p:cNvSpPr>
          <p:nvPr/>
        </p:nvSpPr>
        <p:spPr bwMode="auto">
          <a:xfrm>
            <a:off x="4489450" y="1568450"/>
            <a:ext cx="0" cy="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8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Pembangunan </a:t>
            </a:r>
            <a:r>
              <a:rPr lang="en-US" sz="48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Berkelanjutan</a:t>
            </a:r>
            <a:endParaRPr lang="en-US" sz="4400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534400" cy="5029200"/>
          </a:xfrm>
        </p:spPr>
        <p:txBody>
          <a:bodyPr/>
          <a:lstStyle/>
          <a:p>
            <a:pPr marL="914400" lvl="1" indent="-457200" eaLnBrk="1" hangingPunct="1">
              <a:buSzTx/>
              <a:buFont typeface="Wingdings" pitchFamily="2" charset="2"/>
              <a:buAutoNum type="arabicPeriod" startAt="2"/>
            </a:pPr>
            <a:r>
              <a:rPr lang="id-ID" sz="2800" smtClean="0">
                <a:latin typeface="Arial Narrow" pitchFamily="34" charset="0"/>
              </a:rPr>
              <a:t>Our common future: World Commission of Environmental and Development (1987)</a:t>
            </a:r>
          </a:p>
          <a:p>
            <a:pPr marL="1295400" lvl="2" indent="-381000" eaLnBrk="1" hangingPunct="1">
              <a:buFont typeface="Wingdings" pitchFamily="2" charset="2"/>
              <a:buChar char="§"/>
            </a:pPr>
            <a:r>
              <a:rPr lang="id-ID" smtClean="0">
                <a:latin typeface="Arial Narrow" pitchFamily="34" charset="0"/>
              </a:rPr>
              <a:t>Statement: </a:t>
            </a:r>
            <a:r>
              <a:rPr lang="en-US" smtClean="0">
                <a:latin typeface="Arial Narrow" pitchFamily="34" charset="0"/>
              </a:rPr>
              <a:t>banyak aktivitas pembangunan yang menyebabkan meningkatnya jumlah penduduk yang miskin dan rentan (</a:t>
            </a:r>
            <a:r>
              <a:rPr lang="id-ID" smtClean="0">
                <a:latin typeface="Arial Narrow" pitchFamily="34" charset="0"/>
              </a:rPr>
              <a:t>vulnerable</a:t>
            </a:r>
            <a:r>
              <a:rPr lang="en-US" smtClean="0">
                <a:latin typeface="Arial Narrow" pitchFamily="34" charset="0"/>
              </a:rPr>
              <a:t>) dan pada saat yang bersamaan merusak lingkungan.</a:t>
            </a:r>
            <a:endParaRPr lang="id-ID" smtClean="0">
              <a:latin typeface="Arial Narrow" pitchFamily="34" charset="0"/>
            </a:endParaRPr>
          </a:p>
          <a:p>
            <a:pPr marL="1295400" lvl="2" indent="-381000" eaLnBrk="1" hangingPunct="1">
              <a:buFont typeface="Wingdings" pitchFamily="2" charset="2"/>
              <a:buChar char="§"/>
            </a:pPr>
            <a:r>
              <a:rPr lang="id-ID" smtClean="0">
                <a:latin typeface="Arial Narrow" pitchFamily="34" charset="0"/>
              </a:rPr>
              <a:t>Solu</a:t>
            </a:r>
            <a:r>
              <a:rPr lang="en-US" smtClean="0">
                <a:latin typeface="Arial Narrow" pitchFamily="34" charset="0"/>
              </a:rPr>
              <a:t>si</a:t>
            </a:r>
            <a:r>
              <a:rPr lang="id-ID" smtClean="0">
                <a:latin typeface="Arial Narrow" pitchFamily="34" charset="0"/>
              </a:rPr>
              <a:t>: </a:t>
            </a:r>
            <a:r>
              <a:rPr lang="en-US" smtClean="0">
                <a:latin typeface="Arial Narrow" pitchFamily="34" charset="0"/>
              </a:rPr>
              <a:t>Pembangunan berkelanjutan adalah pembangunan yang berupaya memenuhi kebutuhan generasi sekarang tanpa merusak atau mengurangi kemampuan generasi mendatang dalam memenuhi kebutuhan mereka. </a:t>
            </a:r>
            <a:endParaRPr lang="id-ID" smtClean="0">
              <a:latin typeface="Arial Narrow" pitchFamily="34" charset="0"/>
            </a:endParaRPr>
          </a:p>
        </p:txBody>
      </p:sp>
      <p:sp>
        <p:nvSpPr>
          <p:cNvPr id="14340" name="Line 3"/>
          <p:cNvSpPr>
            <a:spLocks noChangeShapeType="1"/>
          </p:cNvSpPr>
          <p:nvPr/>
        </p:nvSpPr>
        <p:spPr bwMode="auto">
          <a:xfrm>
            <a:off x="4489450" y="1568450"/>
            <a:ext cx="0" cy="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68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Pembangunan </a:t>
            </a:r>
            <a:r>
              <a:rPr lang="en-US" sz="48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Berkelanjutan</a:t>
            </a:r>
            <a:endParaRPr lang="en-US" sz="4400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534400" cy="5029200"/>
          </a:xfrm>
        </p:spPr>
        <p:txBody>
          <a:bodyPr/>
          <a:lstStyle/>
          <a:p>
            <a:pPr marL="914400" lvl="1" indent="-457200" eaLnBrk="1" hangingPunct="1">
              <a:buSzTx/>
              <a:buFont typeface="Wingdings" pitchFamily="2" charset="2"/>
              <a:buAutoNum type="arabicPeriod" startAt="3"/>
            </a:pPr>
            <a:r>
              <a:rPr lang="id-ID" sz="3200" smtClean="0">
                <a:latin typeface="Arial Narrow" pitchFamily="34" charset="0"/>
              </a:rPr>
              <a:t>Agenda 21: UN Conference on Environment and Development (1992)</a:t>
            </a:r>
          </a:p>
          <a:p>
            <a:pPr marL="1295400" lvl="2" indent="-381000" eaLnBrk="1" hangingPunct="1">
              <a:buFont typeface="Wingdings" pitchFamily="2" charset="2"/>
              <a:buChar char="§"/>
            </a:pPr>
            <a:r>
              <a:rPr lang="id-ID" sz="2800" smtClean="0">
                <a:latin typeface="Arial Narrow" pitchFamily="34" charset="0"/>
              </a:rPr>
              <a:t>Economic sustainability</a:t>
            </a:r>
          </a:p>
          <a:p>
            <a:pPr marL="1295400" lvl="2" indent="-381000" eaLnBrk="1" hangingPunct="1">
              <a:buFont typeface="Wingdings" pitchFamily="2" charset="2"/>
              <a:buChar char="§"/>
            </a:pPr>
            <a:r>
              <a:rPr lang="id-ID" sz="2800" smtClean="0">
                <a:latin typeface="Arial Narrow" pitchFamily="34" charset="0"/>
              </a:rPr>
              <a:t>Ecological sustainability</a:t>
            </a:r>
          </a:p>
          <a:p>
            <a:pPr marL="1295400" lvl="2" indent="-381000" eaLnBrk="1" hangingPunct="1">
              <a:buFont typeface="Wingdings" pitchFamily="2" charset="2"/>
              <a:buChar char="§"/>
            </a:pPr>
            <a:r>
              <a:rPr lang="id-ID" sz="2800" smtClean="0">
                <a:latin typeface="Arial Narrow" pitchFamily="34" charset="0"/>
              </a:rPr>
              <a:t>Social sustainability</a:t>
            </a: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4489450" y="1568450"/>
            <a:ext cx="0" cy="0"/>
          </a:xfrm>
          <a:prstGeom prst="line">
            <a:avLst/>
          </a:prstGeom>
          <a:noFill/>
          <a:ln w="1270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1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44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Membawa</a:t>
            </a:r>
            <a:r>
              <a:rPr lang="en-US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Komitmen</a:t>
            </a:r>
            <a:r>
              <a:rPr lang="en-US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ke</a:t>
            </a:r>
            <a:r>
              <a:rPr lang="en-US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Dunia</a:t>
            </a:r>
            <a:r>
              <a:rPr lang="en-US" sz="4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Nyata</a:t>
            </a:r>
            <a:endParaRPr lang="en-US" sz="44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>
                <a:latin typeface="+mj-lt"/>
              </a:rPr>
              <a:t>Merubah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arah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pembangunan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menjadi</a:t>
            </a:r>
            <a:r>
              <a:rPr lang="en-US" dirty="0" smtClean="0">
                <a:latin typeface="+mj-lt"/>
              </a:rPr>
              <a:t> “PEMBANGUNAN MANUSIA”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>
                <a:latin typeface="+mj-lt"/>
              </a:rPr>
              <a:t>Menetapkan</a:t>
            </a:r>
            <a:r>
              <a:rPr lang="en-US" dirty="0" smtClean="0">
                <a:latin typeface="+mj-lt"/>
              </a:rPr>
              <a:t> target yang </a:t>
            </a:r>
            <a:r>
              <a:rPr lang="en-US" dirty="0" err="1" smtClean="0">
                <a:latin typeface="+mj-lt"/>
              </a:rPr>
              <a:t>jelas</a:t>
            </a:r>
            <a:r>
              <a:rPr lang="en-US" dirty="0" smtClean="0">
                <a:latin typeface="+mj-lt"/>
              </a:rPr>
              <a:t> MDGs, SDGs </a:t>
            </a:r>
          </a:p>
          <a:p>
            <a:pPr marL="64008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9253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issues of sustainable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“Governments face the complex challenge of </a:t>
            </a:r>
            <a:r>
              <a:rPr lang="en-US" dirty="0" smtClean="0"/>
              <a:t>finding </a:t>
            </a:r>
            <a:r>
              <a:rPr lang="en-US" dirty="0"/>
              <a:t>the </a:t>
            </a:r>
            <a:r>
              <a:rPr lang="en-US" dirty="0" smtClean="0"/>
              <a:t>right balance </a:t>
            </a:r>
            <a:r>
              <a:rPr lang="en-US" dirty="0"/>
              <a:t>between the competing demands on natural </a:t>
            </a:r>
            <a:r>
              <a:rPr lang="en-US" dirty="0" smtClean="0"/>
              <a:t>and social </a:t>
            </a:r>
            <a:r>
              <a:rPr lang="en-US" dirty="0"/>
              <a:t>resources, without </a:t>
            </a:r>
            <a:r>
              <a:rPr lang="en-US" dirty="0" smtClean="0"/>
              <a:t>sacrificing economic progress</a:t>
            </a:r>
            <a:r>
              <a:rPr lang="en-US" dirty="0"/>
              <a:t>.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there is the </a:t>
            </a:r>
            <a:r>
              <a:rPr lang="en-US" dirty="0" smtClean="0"/>
              <a:t>realization </a:t>
            </a:r>
            <a:r>
              <a:rPr lang="en-US" dirty="0"/>
              <a:t>that economic growth alone </a:t>
            </a:r>
            <a:r>
              <a:rPr lang="en-US" dirty="0" smtClean="0"/>
              <a:t>is not enough</a:t>
            </a:r>
          </a:p>
          <a:p>
            <a:pPr lvl="1"/>
            <a:r>
              <a:rPr lang="en-US" dirty="0"/>
              <a:t>the interconnected, or interdependent, nature of </a:t>
            </a:r>
            <a:r>
              <a:rPr lang="en-US" dirty="0" smtClean="0"/>
              <a:t>sustainable development </a:t>
            </a:r>
            <a:r>
              <a:rPr lang="en-US" dirty="0"/>
              <a:t>also calls for going beyond borders – whether </a:t>
            </a:r>
            <a:r>
              <a:rPr lang="en-US" dirty="0" smtClean="0"/>
              <a:t>they be </a:t>
            </a:r>
            <a:r>
              <a:rPr lang="en-US" dirty="0"/>
              <a:t>geographical or institutional</a:t>
            </a:r>
          </a:p>
        </p:txBody>
      </p:sp>
    </p:spTree>
    <p:extLst>
      <p:ext uri="{BB962C8B-B14F-4D97-AF65-F5344CB8AC3E}">
        <p14:creationId xmlns:p14="http://schemas.microsoft.com/office/powerpoint/2010/main" val="2435634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407" y="122182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9600" dirty="0" smtClean="0"/>
              <a:t>Sustainable development: </a:t>
            </a:r>
          </a:p>
          <a:p>
            <a:pPr marL="0" indent="0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a trade-offs ??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131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Sustainable development: </a:t>
            </a:r>
            <a:r>
              <a:rPr lang="en-US" b="1" dirty="0" smtClean="0">
                <a:solidFill>
                  <a:srgbClr val="FF0000"/>
                </a:solidFill>
              </a:rPr>
              <a:t>trade-offs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traffic </a:t>
            </a:r>
            <a:r>
              <a:rPr lang="en-US" dirty="0"/>
              <a:t>is a nightmare, but making changes </a:t>
            </a:r>
            <a:r>
              <a:rPr lang="en-US" dirty="0" smtClean="0"/>
              <a:t>to improve </a:t>
            </a:r>
            <a:r>
              <a:rPr lang="en-US" dirty="0"/>
              <a:t>the situation </a:t>
            </a:r>
            <a:r>
              <a:rPr lang="en-US" dirty="0" smtClean="0"/>
              <a:t>--- affects </a:t>
            </a:r>
            <a:r>
              <a:rPr lang="en-US" dirty="0"/>
              <a:t>many people in a </a:t>
            </a:r>
            <a:r>
              <a:rPr lang="en-US" dirty="0" smtClean="0"/>
              <a:t>variety of </a:t>
            </a:r>
            <a:r>
              <a:rPr lang="en-US" dirty="0"/>
              <a:t>ways, not all </a:t>
            </a:r>
            <a:r>
              <a:rPr lang="en-US" dirty="0" smtClean="0"/>
              <a:t>positive</a:t>
            </a:r>
          </a:p>
          <a:p>
            <a:r>
              <a:rPr lang="en-US" dirty="0"/>
              <a:t>Less </a:t>
            </a:r>
            <a:r>
              <a:rPr lang="en-US" dirty="0" smtClean="0"/>
              <a:t>traffic = shorter </a:t>
            </a:r>
            <a:r>
              <a:rPr lang="en-US" dirty="0"/>
              <a:t>travel times and </a:t>
            </a:r>
            <a:r>
              <a:rPr lang="en-US" dirty="0" smtClean="0"/>
              <a:t>easier movement</a:t>
            </a:r>
          </a:p>
          <a:p>
            <a:r>
              <a:rPr lang="en-US" dirty="0" smtClean="0"/>
              <a:t>Better </a:t>
            </a:r>
            <a:r>
              <a:rPr lang="en-US" dirty="0"/>
              <a:t>air quality =</a:t>
            </a:r>
            <a:r>
              <a:rPr lang="en-US" dirty="0" smtClean="0"/>
              <a:t> </a:t>
            </a:r>
            <a:r>
              <a:rPr lang="en-US" dirty="0"/>
              <a:t>a healthier population. </a:t>
            </a:r>
            <a:endParaRPr lang="en-US" dirty="0" smtClean="0"/>
          </a:p>
          <a:p>
            <a:r>
              <a:rPr lang="en-US" dirty="0" smtClean="0"/>
              <a:t>The trade</a:t>
            </a:r>
            <a:r>
              <a:rPr lang="en-US" dirty="0"/>
              <a:t>-offs, such as taxes or tolls, in exchange for overall </a:t>
            </a:r>
            <a:r>
              <a:rPr lang="en-US" dirty="0" smtClean="0"/>
              <a:t>improvement of </a:t>
            </a:r>
            <a:r>
              <a:rPr lang="en-US" dirty="0"/>
              <a:t>the urban space are being tested in London, Singapore and </a:t>
            </a:r>
            <a:r>
              <a:rPr lang="en-US" dirty="0" smtClean="0"/>
              <a:t>other cities.</a:t>
            </a:r>
          </a:p>
          <a:p>
            <a:pPr lvl="1"/>
            <a:r>
              <a:rPr lang="en-US" dirty="0"/>
              <a:t>The environmental </a:t>
            </a:r>
            <a:r>
              <a:rPr lang="en-US" dirty="0" smtClean="0"/>
              <a:t>impacts = </a:t>
            </a:r>
            <a:r>
              <a:rPr lang="en-US" dirty="0"/>
              <a:t>clear, </a:t>
            </a:r>
          </a:p>
          <a:p>
            <a:pPr lvl="1"/>
            <a:r>
              <a:rPr lang="en-US" dirty="0" smtClean="0"/>
              <a:t>social </a:t>
            </a:r>
            <a:r>
              <a:rPr lang="en-US" dirty="0"/>
              <a:t>equity – the rich can afford </a:t>
            </a:r>
            <a:r>
              <a:rPr lang="en-US" dirty="0" smtClean="0"/>
              <a:t>to pay </a:t>
            </a:r>
            <a:r>
              <a:rPr lang="en-US" dirty="0"/>
              <a:t>a congestion charge that poorer people can’t ?</a:t>
            </a:r>
            <a:endParaRPr lang="en-US" dirty="0" smtClean="0"/>
          </a:p>
          <a:p>
            <a:pPr lvl="1"/>
            <a:r>
              <a:rPr lang="en-US" dirty="0" smtClean="0"/>
              <a:t>the economic impact </a:t>
            </a:r>
            <a:r>
              <a:rPr lang="en-US" dirty="0"/>
              <a:t>on shops and other businesses?</a:t>
            </a:r>
          </a:p>
        </p:txBody>
      </p:sp>
    </p:spTree>
    <p:extLst>
      <p:ext uri="{BB962C8B-B14F-4D97-AF65-F5344CB8AC3E}">
        <p14:creationId xmlns:p14="http://schemas.microsoft.com/office/powerpoint/2010/main" val="483089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1351</Words>
  <Application>Microsoft Macintosh PowerPoint</Application>
  <PresentationFormat>On-screen Show (4:3)</PresentationFormat>
  <Paragraphs>100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What is sustainable development?</vt:lpstr>
      <vt:lpstr>Sustainable development </vt:lpstr>
      <vt:lpstr>Pembangunan Berkelanjutan</vt:lpstr>
      <vt:lpstr>Pembangunan Berkelanjutan</vt:lpstr>
      <vt:lpstr>Pembangunan Berkelanjutan</vt:lpstr>
      <vt:lpstr>Membawa Komitmen ke Dunia Nyata</vt:lpstr>
      <vt:lpstr>Critical issues of sustainable development </vt:lpstr>
      <vt:lpstr>PowerPoint Presentation</vt:lpstr>
      <vt:lpstr>Sustainable development: trade-offs</vt:lpstr>
      <vt:lpstr>PowerPoint Presentation</vt:lpstr>
      <vt:lpstr>Sustainable Development: process or end results ??</vt:lpstr>
      <vt:lpstr>Sustainable development is therefore: </vt:lpstr>
      <vt:lpstr>PowerPoint Presentation</vt:lpstr>
      <vt:lpstr>Sustainable development:  easier said than done??</vt:lpstr>
      <vt:lpstr>Measuring Sustainable Development </vt:lpstr>
      <vt:lpstr>What should we count and when?</vt:lpstr>
      <vt:lpstr>Measuring sustainable development </vt:lpstr>
      <vt:lpstr>Measuring sustainable development </vt:lpstr>
      <vt:lpstr>PowerPoint Presentation</vt:lpstr>
      <vt:lpstr>The capital approach </vt:lpstr>
      <vt:lpstr>Capital approach </vt:lpstr>
      <vt:lpstr>Capital approach </vt:lpstr>
      <vt:lpstr>Assessment methodology </vt:lpstr>
      <vt:lpstr>Key challenges of sustainable development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Sustainable Development </dc:title>
  <dc:creator>Peli Amri</dc:creator>
  <cp:lastModifiedBy>Peli Amri</cp:lastModifiedBy>
  <cp:revision>31</cp:revision>
  <dcterms:created xsi:type="dcterms:W3CDTF">2018-11-16T02:35:24Z</dcterms:created>
  <dcterms:modified xsi:type="dcterms:W3CDTF">2019-10-11T02:35:04Z</dcterms:modified>
</cp:coreProperties>
</file>